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57" r:id="rId5"/>
    <p:sldId id="259" r:id="rId6"/>
    <p:sldId id="274" r:id="rId7"/>
    <p:sldId id="266" r:id="rId8"/>
    <p:sldId id="267" r:id="rId9"/>
    <p:sldId id="275" r:id="rId10"/>
    <p:sldId id="26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“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”</a:t>
            </a:r>
            <a:endParaRPr lang="en-US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04820" y="2638207"/>
            <a:ext cx="7638063" cy="1129017"/>
          </a:xfrm>
        </p:spPr>
        <p:txBody>
          <a:bodyPr/>
          <a:lstStyle/>
          <a:p>
            <a:pPr algn="ctr"/>
            <a:br>
              <a:rPr lang="zh-CN" altLang="en-US" b="1" dirty="0"/>
            </a:br>
            <a:br>
              <a:rPr lang="zh-CN" altLang="en-US" b="1" dirty="0"/>
            </a:br>
            <a:br>
              <a:rPr lang="zh-CN" altLang="en-US" b="1" dirty="0"/>
            </a:br>
            <a:r>
              <a:rPr lang="zh-CN" altLang="en-US" b="1" dirty="0"/>
              <a:t>智慧团建系统</a:t>
            </a:r>
            <a:br>
              <a:rPr lang="zh-CN" altLang="en-US" b="1" dirty="0"/>
            </a:br>
            <a:r>
              <a:rPr lang="zh-CN" altLang="en-US" b="1" dirty="0"/>
              <a:t>毕业生团组织关系转接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54833" y="4285098"/>
            <a:ext cx="3739306" cy="861420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</a:rPr>
              <a:t>共青团上海海洋大学委员会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 algn="ctr"/>
            <a:r>
              <a:rPr lang="en-US" altLang="zh-CN" sz="2000" b="1" dirty="0">
                <a:solidFill>
                  <a:srgbClr val="FFFF00"/>
                </a:solidFill>
              </a:rPr>
              <a:t>2020</a:t>
            </a:r>
            <a:r>
              <a:rPr lang="zh-CN" altLang="en-US" sz="2000" b="1" dirty="0">
                <a:solidFill>
                  <a:srgbClr val="FFFF00"/>
                </a:solidFill>
              </a:rPr>
              <a:t>年</a:t>
            </a:r>
            <a:r>
              <a:rPr lang="en-US" altLang="zh-CN" sz="2000" b="1" dirty="0">
                <a:solidFill>
                  <a:srgbClr val="FFFF00"/>
                </a:solidFill>
              </a:rPr>
              <a:t>5</a:t>
            </a:r>
            <a:r>
              <a:rPr lang="zh-CN" altLang="en-US" sz="2000" b="1" dirty="0">
                <a:solidFill>
                  <a:srgbClr val="FFFF00"/>
                </a:solidFill>
              </a:rPr>
              <a:t>月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4" name="图片 3" descr="团徽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5"/>
          <a:stretch>
            <a:fillRect/>
          </a:stretch>
        </p:blipFill>
        <p:spPr>
          <a:xfrm>
            <a:off x="669829" y="473385"/>
            <a:ext cx="1216025" cy="12026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1219" y="683075"/>
            <a:ext cx="8911687" cy="1280890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登录智慧团建系统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0389" y="1670699"/>
            <a:ext cx="8915400" cy="3777622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</a:rPr>
              <a:t>系统的网址为：</a:t>
            </a:r>
            <a:r>
              <a:rPr lang="en-US" altLang="zh-CN" sz="2400" dirty="0">
                <a:solidFill>
                  <a:srgbClr val="FFFF00"/>
                </a:solidFill>
              </a:rPr>
              <a:t>https://zhtj.youth.cn/zhtj/signin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7835" y="2596029"/>
            <a:ext cx="7430004" cy="36967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4105449" y="4960073"/>
            <a:ext cx="797634" cy="3107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418246" y="4960073"/>
            <a:ext cx="797634" cy="3107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890102" y="4960073"/>
            <a:ext cx="797634" cy="3107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4077" y="3399562"/>
            <a:ext cx="180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输入自己的身份证号码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669002" y="3888419"/>
            <a:ext cx="2436447" cy="10716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894166" y="2840854"/>
            <a:ext cx="2048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输入密码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）初始密码为身份证号码后八位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）若忘记密码，具体操作见下页</a:t>
            </a:r>
            <a:r>
              <a:rPr lang="en-US" altLang="zh-CN" dirty="0"/>
              <a:t>PPT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6239958" y="3087519"/>
            <a:ext cx="3654207" cy="18725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894166" y="5227244"/>
            <a:ext cx="204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输入验证码</a:t>
            </a:r>
            <a:endParaRPr lang="zh-CN" altLang="en-US" dirty="0"/>
          </a:p>
        </p:txBody>
      </p:sp>
      <p:cxnSp>
        <p:nvCxnSpPr>
          <p:cNvPr id="21" name="直接箭头连接符 20"/>
          <p:cNvCxnSpPr>
            <a:stCxn id="20" idx="1"/>
          </p:cNvCxnSpPr>
          <p:nvPr/>
        </p:nvCxnSpPr>
        <p:spPr>
          <a:xfrm flipH="1" flipV="1">
            <a:off x="7821227" y="5175344"/>
            <a:ext cx="2072939" cy="23656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4504266" y="5462608"/>
            <a:ext cx="797634" cy="3107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flipH="1" flipV="1">
            <a:off x="5301900" y="5790303"/>
            <a:ext cx="1471762" cy="61596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890102" y="6342445"/>
            <a:ext cx="32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点击登录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2020" y="744382"/>
            <a:ext cx="8911687" cy="1280890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忘记密码怎么办？</a:t>
            </a:r>
            <a:endParaRPr lang="zh-CN" altLang="en-US" sz="4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832104" y="2645546"/>
            <a:ext cx="10433303" cy="230695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联系所在团支部管理员，管理员一般为</a:t>
            </a:r>
            <a:r>
              <a:rPr lang="zh-CN" altLang="en-US" sz="2400" b="1" dirty="0">
                <a:solidFill>
                  <a:srgbClr val="FF0000"/>
                </a:solidFill>
              </a:rPr>
              <a:t>班级团支书</a:t>
            </a:r>
            <a:r>
              <a:rPr lang="zh-CN" altLang="en-US" sz="2400" dirty="0"/>
              <a:t>，</a:t>
            </a:r>
            <a:r>
              <a:rPr lang="zh-CN" altLang="en-US" sz="2400" dirty="0">
                <a:sym typeface="+mn-ea"/>
              </a:rPr>
              <a:t>团支书按照（第</a:t>
            </a:r>
            <a:r>
              <a:rPr lang="en-US" altLang="zh-CN" sz="2400" dirty="0">
                <a:sym typeface="+mn-ea"/>
              </a:rPr>
              <a:t>4</a:t>
            </a:r>
            <a:r>
              <a:rPr lang="zh-CN" altLang="en-US" sz="2400" dirty="0">
                <a:sym typeface="+mn-ea"/>
              </a:rPr>
              <a:t>页</a:t>
            </a:r>
            <a:r>
              <a:rPr lang="en-US" altLang="zh-CN" sz="2400" dirty="0">
                <a:sym typeface="+mn-ea"/>
              </a:rPr>
              <a:t>PPT</a:t>
            </a:r>
            <a:r>
              <a:rPr lang="zh-CN" altLang="en-US" sz="2400" dirty="0">
                <a:sym typeface="+mn-ea"/>
              </a:rPr>
              <a:t>）进行操作，生成重置密码验证码，发送给忘记密码</a:t>
            </a:r>
            <a:r>
              <a:rPr lang="zh-CN" altLang="en-US" sz="2400" dirty="0">
                <a:sym typeface="+mn-ea"/>
              </a:rPr>
              <a:t>的团员。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若所在团支部无管理员或者联系不到管理员，请联系学院管理员变更或增加团支部管理员。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236696" y="533412"/>
            <a:ext cx="8911687" cy="1280890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忘记密码（团支书操作）</a:t>
            </a:r>
            <a:r>
              <a:rPr lang="zh-CN" altLang="en-US" sz="4000" b="1" dirty="0">
                <a:sym typeface="Wingdings" panose="05000000000000000000" pitchFamily="2" charset="2"/>
              </a:rPr>
              <a:t>：</a:t>
            </a:r>
            <a:endParaRPr lang="zh-CN" altLang="en-US" sz="4000" b="1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27" y="1814293"/>
            <a:ext cx="8748945" cy="457498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196750" y="3992407"/>
            <a:ext cx="797634" cy="3107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3232" y="2902724"/>
            <a:ext cx="185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点击</a:t>
            </a:r>
            <a:r>
              <a:rPr lang="zh-CN" altLang="en-US" dirty="0">
                <a:solidFill>
                  <a:srgbClr val="FF0000"/>
                </a:solidFill>
              </a:rPr>
              <a:t>团员管理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525905" y="3311525"/>
            <a:ext cx="563880" cy="71564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244570" y="4792688"/>
            <a:ext cx="797635" cy="3107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68674" y="5161361"/>
            <a:ext cx="177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点击</a:t>
            </a:r>
            <a:r>
              <a:rPr lang="zh-CN" altLang="en-US" dirty="0">
                <a:solidFill>
                  <a:srgbClr val="FF0000"/>
                </a:solidFill>
              </a:rPr>
              <a:t>团员列表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1525772" y="4948047"/>
            <a:ext cx="622623" cy="213314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9960746" y="3036163"/>
            <a:ext cx="275207" cy="27520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10235954" y="3036163"/>
            <a:ext cx="781234" cy="137603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0993514" y="2734322"/>
            <a:ext cx="111139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点击</a:t>
            </a:r>
            <a:r>
              <a:rPr lang="zh-CN" altLang="en-US" dirty="0">
                <a:solidFill>
                  <a:srgbClr val="FF0000"/>
                </a:solidFill>
              </a:rPr>
              <a:t>小钥匙</a:t>
            </a:r>
            <a:r>
              <a:rPr lang="zh-CN" altLang="en-US" dirty="0"/>
              <a:t>图标生成重置密码验证码，并发送给忘记密码的团员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2702" y="855363"/>
            <a:ext cx="8761413" cy="728480"/>
          </a:xfrm>
        </p:spPr>
        <p:txBody>
          <a:bodyPr/>
          <a:lstStyle/>
          <a:p>
            <a:r>
              <a:rPr lang="zh-CN" altLang="en-US" sz="4000" b="1" dirty="0"/>
              <a:t>团组织关系转接：</a:t>
            </a:r>
            <a:endParaRPr lang="zh-CN" altLang="en-US" sz="4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95" y="1917576"/>
            <a:ext cx="8851545" cy="44558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531" y="2574524"/>
            <a:ext cx="2246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团员登录界面如图，点击</a:t>
            </a:r>
            <a:r>
              <a:rPr lang="zh-CN" altLang="en-US" dirty="0">
                <a:solidFill>
                  <a:srgbClr val="FF0000"/>
                </a:solidFill>
              </a:rPr>
              <a:t>关系转接</a:t>
            </a:r>
            <a:r>
              <a:rPr lang="zh-CN" altLang="en-US" dirty="0"/>
              <a:t>，即可进入团组织关系转接界面，见下页</a:t>
            </a:r>
            <a:r>
              <a:rPr lang="en-US" altLang="zh-CN" dirty="0"/>
              <a:t>PPT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2647995" y="5728973"/>
            <a:ext cx="797634" cy="3107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464816" y="3915052"/>
            <a:ext cx="1057666" cy="181392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团组织关系转接：</a:t>
            </a:r>
            <a:endParaRPr lang="zh-CN" altLang="en-US" sz="4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98" y="1986765"/>
            <a:ext cx="8657092" cy="439471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885168" y="4583754"/>
            <a:ext cx="1462366" cy="2545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7" name="椭圆 6"/>
          <p:cNvSpPr/>
          <p:nvPr/>
        </p:nvSpPr>
        <p:spPr>
          <a:xfrm>
            <a:off x="5766970" y="4838330"/>
            <a:ext cx="580564" cy="1910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8" name="椭圆 7"/>
          <p:cNvSpPr/>
          <p:nvPr/>
        </p:nvSpPr>
        <p:spPr>
          <a:xfrm>
            <a:off x="5549900" y="5092906"/>
            <a:ext cx="797634" cy="1910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9" name="椭圆 8"/>
          <p:cNvSpPr/>
          <p:nvPr/>
        </p:nvSpPr>
        <p:spPr>
          <a:xfrm>
            <a:off x="4885168" y="5965794"/>
            <a:ext cx="405923" cy="2545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168676" y="2618913"/>
            <a:ext cx="15366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选择</a:t>
            </a:r>
            <a:r>
              <a:rPr lang="zh-CN" altLang="en-US" dirty="0">
                <a:solidFill>
                  <a:srgbClr val="FF0000"/>
                </a:solidFill>
              </a:rPr>
              <a:t>转入组织</a:t>
            </a:r>
            <a:r>
              <a:rPr lang="zh-CN" altLang="en-US" dirty="0"/>
              <a:t>，具体要求见（第</a:t>
            </a:r>
            <a:r>
              <a:rPr lang="en-US" altLang="zh-CN" dirty="0"/>
              <a:t>8</a:t>
            </a:r>
            <a:r>
              <a:rPr lang="zh-CN" altLang="en-US" dirty="0"/>
              <a:t>页</a:t>
            </a:r>
            <a:r>
              <a:rPr lang="en-US" altLang="zh-CN" dirty="0"/>
              <a:t>PPT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642369" y="3429000"/>
            <a:ext cx="3242799" cy="115475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68675" y="4208016"/>
            <a:ext cx="15366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选择</a:t>
            </a:r>
            <a:r>
              <a:rPr lang="zh-CN" altLang="en-US" dirty="0">
                <a:solidFill>
                  <a:srgbClr val="FF0000"/>
                </a:solidFill>
              </a:rPr>
              <a:t>接转原因</a:t>
            </a:r>
            <a:r>
              <a:rPr lang="zh-CN" altLang="en-US" dirty="0"/>
              <a:t>，选择类型见（第</a:t>
            </a:r>
            <a:r>
              <a:rPr lang="en-US" altLang="zh-CN" dirty="0"/>
              <a:t>9</a:t>
            </a:r>
            <a:r>
              <a:rPr lang="zh-CN" altLang="en-US" dirty="0"/>
              <a:t>页</a:t>
            </a:r>
            <a:r>
              <a:rPr lang="en-US" altLang="zh-CN" dirty="0"/>
              <a:t>PPT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642369" y="4972528"/>
            <a:ext cx="4000313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481012" y="2700291"/>
            <a:ext cx="15366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选择</a:t>
            </a:r>
            <a:r>
              <a:rPr lang="zh-CN" altLang="en-US" dirty="0">
                <a:solidFill>
                  <a:srgbClr val="FF0000"/>
                </a:solidFill>
              </a:rPr>
              <a:t>申请转入组织</a:t>
            </a:r>
            <a:r>
              <a:rPr lang="zh-CN" altLang="en-US" dirty="0"/>
              <a:t>，具体要求见（第</a:t>
            </a:r>
            <a:r>
              <a:rPr lang="en-US" altLang="zh-CN" dirty="0"/>
              <a:t>8</a:t>
            </a:r>
            <a:r>
              <a:rPr lang="zh-CN" altLang="en-US" dirty="0"/>
              <a:t>页</a:t>
            </a:r>
            <a:r>
              <a:rPr lang="en-US" altLang="zh-CN" dirty="0"/>
              <a:t>PPT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6427433" y="3219077"/>
            <a:ext cx="3929293" cy="1873829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0492320" y="4540886"/>
            <a:ext cx="153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点击</a:t>
            </a:r>
            <a:r>
              <a:rPr lang="zh-CN" altLang="en-US" dirty="0">
                <a:solidFill>
                  <a:srgbClr val="FF0000"/>
                </a:solidFill>
              </a:rPr>
              <a:t>提交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/>
          <p:cNvCxnSpPr>
            <a:stCxn id="23" idx="1"/>
          </p:cNvCxnSpPr>
          <p:nvPr/>
        </p:nvCxnSpPr>
        <p:spPr>
          <a:xfrm flipH="1">
            <a:off x="5415379" y="4725552"/>
            <a:ext cx="5076941" cy="136753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 b="1"/>
              <a:t>组织转接审批（团支书操作）：</a:t>
            </a:r>
            <a:endParaRPr lang="zh-CN" altLang="en-US" sz="4000" b="1"/>
          </a:p>
        </p:txBody>
      </p:sp>
      <p:pic>
        <p:nvPicPr>
          <p:cNvPr id="6" name="内容占位符 5" descr="附件一：“智慧团建”系统常见操作说明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83610" y="1889125"/>
            <a:ext cx="7996555" cy="458533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483610" y="3405076"/>
            <a:ext cx="797634" cy="1910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 dirty="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971165" y="2842895"/>
            <a:ext cx="501015" cy="56515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736975" y="4461081"/>
            <a:ext cx="797634" cy="1910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498475" y="2397125"/>
            <a:ext cx="2564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1.</a:t>
            </a:r>
            <a:r>
              <a:rPr lang="zh-CN" altLang="en-US" dirty="0"/>
              <a:t>团支书登录智慧团籍系统，点击</a:t>
            </a:r>
            <a:r>
              <a:rPr lang="zh-CN" altLang="en-US" dirty="0">
                <a:solidFill>
                  <a:srgbClr val="FF0000"/>
                </a:solidFill>
              </a:rPr>
              <a:t>业务办理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089275" y="3963035"/>
            <a:ext cx="510540" cy="51054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4510" y="3408045"/>
            <a:ext cx="2564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2.</a:t>
            </a:r>
            <a:r>
              <a:rPr lang="zh-CN" altLang="en-US" dirty="0"/>
              <a:t>点击</a:t>
            </a:r>
            <a:r>
              <a:rPr lang="zh-CN" altLang="en-US" dirty="0">
                <a:solidFill>
                  <a:srgbClr val="FF0000"/>
                </a:solidFill>
              </a:rPr>
              <a:t>组织关系转接审批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96510" y="2396490"/>
            <a:ext cx="6141720" cy="119951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 dirty="0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053080" y="3708400"/>
            <a:ext cx="4599305" cy="146621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98475" y="4973955"/>
            <a:ext cx="2564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3.</a:t>
            </a:r>
            <a:r>
              <a:rPr lang="zh-CN" altLang="en-US" dirty="0"/>
              <a:t>点击</a:t>
            </a:r>
            <a:r>
              <a:rPr lang="zh-CN" altLang="en-US" dirty="0">
                <a:solidFill>
                  <a:srgbClr val="FF0000"/>
                </a:solidFill>
              </a:rPr>
              <a:t>转出审批</a:t>
            </a:r>
            <a:r>
              <a:rPr lang="zh-CN" altLang="en-US" dirty="0"/>
              <a:t>，并按要求进行转出审批即可。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团组织关系转接：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4954" y="2493780"/>
            <a:ext cx="10256758" cy="3416300"/>
          </a:xfrm>
          <a:ln w="38100">
            <a:solidFill>
              <a:srgbClr val="00B0F0"/>
            </a:solidFill>
            <a:prstDash val="dashDot"/>
          </a:ln>
        </p:spPr>
        <p:txBody>
          <a:bodyPr/>
          <a:lstStyle/>
          <a:p>
            <a:r>
              <a:rPr lang="zh-CN" altLang="en-US" dirty="0"/>
              <a:t>注：有</a:t>
            </a:r>
            <a:r>
              <a:rPr lang="zh-CN" altLang="en-US" dirty="0">
                <a:solidFill>
                  <a:srgbClr val="FF0000"/>
                </a:solidFill>
              </a:rPr>
              <a:t>红色*</a:t>
            </a:r>
            <a:r>
              <a:rPr lang="zh-CN" altLang="en-US" dirty="0"/>
              <a:t>的为</a:t>
            </a:r>
            <a:r>
              <a:rPr lang="zh-CN" altLang="en-US" dirty="0">
                <a:solidFill>
                  <a:srgbClr val="FF0000"/>
                </a:solidFill>
              </a:rPr>
              <a:t>必填</a:t>
            </a:r>
            <a:r>
              <a:rPr lang="zh-CN" altLang="en-US" dirty="0"/>
              <a:t>项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首先选择转入组织是否属于北京／广东／福建，</a:t>
            </a:r>
            <a:r>
              <a:rPr lang="zh-CN" altLang="en-US" dirty="0">
                <a:solidFill>
                  <a:srgbClr val="FF0000"/>
                </a:solidFill>
              </a:rPr>
              <a:t>一定要认真选择，不要弄错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选择接转原因。（选择类型见第</a:t>
            </a:r>
            <a:r>
              <a:rPr lang="en-US" altLang="zh-CN" dirty="0"/>
              <a:t>9</a:t>
            </a:r>
            <a:r>
              <a:rPr lang="zh-CN" altLang="en-US" dirty="0"/>
              <a:t>页）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关于申请转入组织的填写：若转入</a:t>
            </a:r>
            <a:r>
              <a:rPr lang="zh-CN" altLang="en-US" dirty="0">
                <a:solidFill>
                  <a:srgbClr val="FF0000"/>
                </a:solidFill>
              </a:rPr>
              <a:t>不属于</a:t>
            </a:r>
            <a:r>
              <a:rPr lang="zh-CN" altLang="en-US" dirty="0"/>
              <a:t>北京／广东／福建的团组织，可直接进行选择对应的团组织，若转入</a:t>
            </a:r>
            <a:r>
              <a:rPr lang="zh-CN" altLang="en-US" dirty="0">
                <a:solidFill>
                  <a:srgbClr val="FF0000"/>
                </a:solidFill>
              </a:rPr>
              <a:t>属于</a:t>
            </a:r>
            <a:r>
              <a:rPr lang="zh-CN" altLang="en-US" dirty="0"/>
              <a:t>北京／广东／福建的团组织，需要填写转入组织全称，必须向转入组织询问清楚才可填写。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09410" y="1060830"/>
          <a:ext cx="10111921" cy="27826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14247"/>
                <a:gridCol w="6797674"/>
              </a:tblGrid>
              <a:tr h="5187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dirty="0"/>
                        <a:t>1.</a:t>
                      </a:r>
                      <a:r>
                        <a:rPr lang="zh-CN" altLang="en-US" sz="1800" b="1" dirty="0"/>
                        <a:t>国内</a:t>
                      </a:r>
                      <a:r>
                        <a:rPr lang="zh-CN" altLang="en-US" sz="1800" b="1" dirty="0"/>
                        <a:t>升学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/>
                        <a:t>转入团组织：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录取学校</a:t>
                      </a:r>
                      <a:r>
                        <a:rPr lang="zh-CN" altLang="en-US" sz="1800" b="1" dirty="0"/>
                        <a:t>团组织（预计</a:t>
                      </a:r>
                      <a:r>
                        <a:rPr lang="en-US" altLang="zh-CN" sz="1800" b="1" dirty="0"/>
                        <a:t>9</a:t>
                      </a:r>
                      <a:r>
                        <a:rPr lang="zh-CN" altLang="en-US" sz="1800" b="1" dirty="0"/>
                        <a:t>月份开展）</a:t>
                      </a:r>
                      <a:endParaRPr lang="zh-CN" altLang="en-US" sz="18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200" dirty="0"/>
                        <a:t>2.</a:t>
                      </a:r>
                      <a:r>
                        <a:rPr lang="zh-CN" altLang="en-US" sz="1800" b="1" kern="1200" dirty="0"/>
                        <a:t>已落实工作单位（工作单位有团组织）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b="1" kern="12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/>
                        <a:t>转入团组织：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</a:rPr>
                        <a:t>工作单位</a:t>
                      </a:r>
                      <a:r>
                        <a:rPr lang="zh-CN" altLang="en-US" sz="1800" b="1" kern="1200" dirty="0"/>
                        <a:t>团组织</a:t>
                      </a:r>
                      <a:endParaRPr lang="zh-CN" altLang="en-US" sz="1800" b="1" kern="1200" dirty="0"/>
                    </a:p>
                    <a:p>
                      <a:endParaRPr lang="zh-CN" altLang="en-US" sz="1800" b="1" dirty="0"/>
                    </a:p>
                  </a:txBody>
                  <a:tcPr/>
                </a:tc>
              </a:tr>
              <a:tr h="7944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200" dirty="0"/>
                        <a:t>3.</a:t>
                      </a:r>
                      <a:r>
                        <a:rPr lang="zh-CN" altLang="en-US" sz="1800" b="1" kern="1200" dirty="0"/>
                        <a:t>已</a:t>
                      </a:r>
                      <a:r>
                        <a:rPr lang="en-US" altLang="zh-CN" sz="1800" b="1" kern="1200" dirty="0" err="1"/>
                        <a:t>落实工作单位（工作单位无团组织</a:t>
                      </a:r>
                      <a:r>
                        <a:rPr lang="en-US" altLang="zh-CN" sz="1800" b="1" kern="1200" dirty="0"/>
                        <a:t>）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/>
                        <a:t>转接至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</a:rPr>
                        <a:t>工作单位所在地的乡镇、街道</a:t>
                      </a:r>
                      <a:r>
                        <a:rPr lang="zh-CN" altLang="en-US" sz="1800" b="1" kern="1200" dirty="0"/>
                        <a:t>“学社衔接临时团支部”。</a:t>
                      </a:r>
                      <a:endParaRPr lang="zh-CN" altLang="en-US" sz="1800" b="1" kern="1200" dirty="0"/>
                    </a:p>
                  </a:txBody>
                  <a:tcPr anchor="ctr"/>
                </a:tc>
              </a:tr>
              <a:tr h="554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200" dirty="0"/>
                        <a:t>4.出国（境）学习研究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/>
                        <a:t>团组织关系申请后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</a:rPr>
                        <a:t>保留</a:t>
                      </a:r>
                      <a:r>
                        <a:rPr lang="zh-CN" altLang="en-US" sz="1800" b="1" kern="1200" dirty="0"/>
                        <a:t>学校，操作流程见附件三</a:t>
                      </a:r>
                      <a:endParaRPr lang="zh-CN" altLang="en-US" sz="1800" b="1" kern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内容占位符 3"/>
          <p:cNvGraphicFramePr/>
          <p:nvPr>
            <p:custDataLst>
              <p:tags r:id="rId2"/>
            </p:custDataLst>
          </p:nvPr>
        </p:nvGraphicFramePr>
        <p:xfrm>
          <a:off x="909410" y="3843447"/>
          <a:ext cx="10111921" cy="24517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14247"/>
                <a:gridCol w="6797674"/>
              </a:tblGrid>
              <a:tr h="597697"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1800" b="1" kern="1200" dirty="0"/>
                        <a:t>5.出国（因公出国／境）</a:t>
                      </a:r>
                      <a:endParaRPr lang="zh-CN" altLang="en-US" sz="1800" b="1" kern="120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+mn-lt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800" b="1"/>
                        <a:t>在</a:t>
                      </a:r>
                      <a:r>
                        <a:rPr lang="zh-CN" altLang="en-US" sz="1800" b="1" dirty="0"/>
                        <a:t>出国（境）前将其团组织关系转至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派出单位</a:t>
                      </a:r>
                      <a:r>
                        <a:rPr lang="zh-CN" altLang="en-US" sz="1800" b="1" dirty="0"/>
                        <a:t>的团组织</a:t>
                      </a:r>
                      <a:endParaRPr lang="zh-CN" altLang="en-US" sz="1800" b="1" dirty="0"/>
                    </a:p>
                  </a:txBody>
                  <a:tcPr anchor="ctr"/>
                </a:tc>
              </a:tr>
              <a:tr h="673372"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1800" b="1" dirty="0"/>
                        <a:t>6.</a:t>
                      </a:r>
                      <a:r>
                        <a:rPr lang="zh-CN" altLang="zh-CN" sz="1800" b="1" dirty="0"/>
                        <a:t>出国（因私出国／境）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800" b="1" dirty="0"/>
                        <a:t>（求学除外）在出国（境）前将团组织关系转接至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户籍所在地</a:t>
                      </a:r>
                      <a:r>
                        <a:rPr lang="zh-CN" altLang="en-US" sz="1800" b="1" dirty="0"/>
                        <a:t>或本人、父母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居住地的乡镇街道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4259">
                <a:tc>
                  <a:txBody>
                    <a:bodyPr/>
                    <a:lstStyle/>
                    <a:p>
                      <a:pPr marL="0" lvl="0" algn="l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altLang="zh-CN" sz="1800" b="1" kern="120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+mn-lt"/>
                          <a:ea typeface="幼圆" panose="02010509060101010101" pitchFamily="49" charset="-122"/>
                          <a:cs typeface="+mn-cs"/>
                        </a:rPr>
                        <a:t>7.</a:t>
                      </a:r>
                      <a:r>
                        <a:rPr lang="zh-CN" altLang="en-US" sz="1800" b="1" kern="120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+mn-lt"/>
                          <a:ea typeface="幼圆" panose="02010509060101010101" pitchFamily="49" charset="-122"/>
                          <a:cs typeface="+mn-cs"/>
                        </a:rPr>
                        <a:t>毕业后参军入伍</a:t>
                      </a:r>
                      <a:endParaRPr lang="zh-CN" altLang="en-US" sz="1800" b="1" kern="120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+mn-lt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800" b="1" dirty="0"/>
                        <a:t>转入团组织：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特殊单位</a:t>
                      </a:r>
                      <a:r>
                        <a:rPr lang="zh-CN" altLang="en-US" sz="1800" b="1" dirty="0"/>
                        <a:t>团组织，由团市委审核，并填写“转往特殊单位团组织申请”表单（填写通道: https://www.deepsheet.net/U/url/kcpf4fck）</a:t>
                      </a:r>
                      <a:endParaRPr lang="zh-CN" altLang="en-US" sz="1800" b="1" dirty="0"/>
                    </a:p>
                  </a:txBody>
                  <a:tcPr anchor="ctr"/>
                </a:tc>
              </a:tr>
              <a:tr h="526407"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1800" b="1" kern="120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+mn-lt"/>
                          <a:ea typeface="幼圆" panose="02010509060101010101" pitchFamily="49" charset="-122"/>
                          <a:cs typeface="+mn-cs"/>
                        </a:rPr>
                        <a:t>8.</a:t>
                      </a:r>
                      <a:r>
                        <a:rPr lang="zh-CN" altLang="en-US" sz="1800" b="1" kern="120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+mn-lt"/>
                          <a:ea typeface="幼圆" panose="02010509060101010101" pitchFamily="49" charset="-122"/>
                          <a:cs typeface="+mn-cs"/>
                        </a:rPr>
                        <a:t>未就业</a:t>
                      </a:r>
                      <a:endParaRPr lang="zh-CN" altLang="en-US" sz="1800" b="1" kern="1200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+mn-lt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en-US" sz="1800" b="1" dirty="0"/>
                        <a:t>团组织关系转接至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户籍所在地</a:t>
                      </a:r>
                      <a:r>
                        <a:rPr lang="zh-CN" altLang="en-US" sz="1800" b="1" dirty="0"/>
                        <a:t>或本人、父母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居住地的乡镇街道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“学社衔接临时团支部”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909410" y="353089"/>
            <a:ext cx="5330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团组织关系转接原因：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01eccdb-57ca-4ec0-a009-b7e741086f0f}"/>
</p:tagLst>
</file>

<file path=ppt/tags/tag2.xml><?xml version="1.0" encoding="utf-8"?>
<p:tagLst xmlns:p="http://schemas.openxmlformats.org/presentationml/2006/main">
  <p:tag name="KSO_WM_UNIT_TABLE_BEAUTIFY" val="smartTable{5d9673c1-517d-47c7-9cce-2ca9d4a10b3f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离子会议室">
  <a:themeElements>
    <a:clrScheme name="离子会议室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离子会议室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会议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TM02900722[[fn=离子会议室]]</Template>
  <TotalTime>0</TotalTime>
  <Words>1066</Words>
  <Application>WPS 演示</Application>
  <PresentationFormat>宽屏</PresentationFormat>
  <Paragraphs>102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Wingdings 2</vt:lpstr>
      <vt:lpstr>Wingdings 3</vt:lpstr>
      <vt:lpstr>Arial</vt:lpstr>
      <vt:lpstr>幼圆</vt:lpstr>
      <vt:lpstr>Century Gothic</vt:lpstr>
      <vt:lpstr>微软雅黑</vt:lpstr>
      <vt:lpstr>Arial Unicode MS</vt:lpstr>
      <vt:lpstr>Calibri</vt:lpstr>
      <vt:lpstr>Calibri Light</vt:lpstr>
      <vt:lpstr>HDOfficeLightV0</vt:lpstr>
      <vt:lpstr>离子会议室</vt:lpstr>
      <vt:lpstr>   智慧团建系统 毕业生团组织关系转接</vt:lpstr>
      <vt:lpstr>登录智慧团建系统</vt:lpstr>
      <vt:lpstr>忘记密码怎么办？</vt:lpstr>
      <vt:lpstr>忘记密码（团支书操作）：</vt:lpstr>
      <vt:lpstr>团组织关系转接：</vt:lpstr>
      <vt:lpstr>团组织关系转接：</vt:lpstr>
      <vt:lpstr>组织转接审批（团支书操作）：</vt:lpstr>
      <vt:lpstr>团组织关系转接：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毕业生团组织关系转接</dc:title>
  <dc:creator>ljk11</dc:creator>
  <cp:lastModifiedBy>ljk11</cp:lastModifiedBy>
  <cp:revision>32</cp:revision>
  <dcterms:created xsi:type="dcterms:W3CDTF">2019-07-03T02:14:00Z</dcterms:created>
  <dcterms:modified xsi:type="dcterms:W3CDTF">2020-05-09T12:19:55Z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