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315" r:id="rId2"/>
    <p:sldId id="331" r:id="rId3"/>
    <p:sldId id="332" r:id="rId4"/>
    <p:sldId id="321" r:id="rId5"/>
    <p:sldId id="324" r:id="rId6"/>
    <p:sldId id="325" r:id="rId7"/>
    <p:sldId id="326" r:id="rId8"/>
    <p:sldId id="327" r:id="rId9"/>
    <p:sldId id="328" r:id="rId10"/>
    <p:sldId id="333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246"/>
    <a:srgbClr val="BA8F2D"/>
    <a:srgbClr val="DDDFE0"/>
    <a:srgbClr val="D24F59"/>
    <a:srgbClr val="1F719F"/>
    <a:srgbClr val="282627"/>
    <a:srgbClr val="4AABC8"/>
    <a:srgbClr val="FC9000"/>
    <a:srgbClr val="A5305A"/>
    <a:srgbClr val="005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76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8F310-488D-49C1-BF77-D485224284EB}" type="datetimeFigureOut">
              <a:rPr lang="zh-CN" altLang="en-US" smtClean="0"/>
              <a:t>2020/12/1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4E957-5221-4EB9-8C96-59AB845FBC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44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65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61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939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489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711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678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609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7420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37FDA-BEE9-452D-89F1-0B6E0B908AD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07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36590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53925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等腰三角形 4"/>
          <p:cNvSpPr/>
          <p:nvPr userDrawn="1"/>
        </p:nvSpPr>
        <p:spPr>
          <a:xfrm rot="10800000">
            <a:off x="-169817" y="-2"/>
            <a:ext cx="1199362" cy="1117602"/>
          </a:xfrm>
          <a:prstGeom prst="triangle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等腰三角形 5"/>
          <p:cNvSpPr/>
          <p:nvPr userDrawn="1"/>
        </p:nvSpPr>
        <p:spPr>
          <a:xfrm rot="10800000">
            <a:off x="429863" y="174789"/>
            <a:ext cx="711367" cy="662873"/>
          </a:xfrm>
          <a:prstGeom prst="triangle">
            <a:avLst/>
          </a:prstGeom>
          <a:solidFill>
            <a:srgbClr val="2A3246"/>
          </a:solidFill>
          <a:ln>
            <a:noFill/>
          </a:ln>
          <a:effectLst>
            <a:outerShdw blurRad="254000"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 userDrawn="1"/>
        </p:nvSpPr>
        <p:spPr>
          <a:xfrm rot="10800000">
            <a:off x="63193" y="629718"/>
            <a:ext cx="344197" cy="320733"/>
          </a:xfrm>
          <a:prstGeom prst="triangle">
            <a:avLst/>
          </a:prstGeom>
          <a:solidFill>
            <a:srgbClr val="BA8F2D"/>
          </a:solidFill>
          <a:ln>
            <a:noFill/>
          </a:ln>
          <a:effectLst>
            <a:outerShdw blurRad="254000"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>
            <a:off x="11588782" y="5952866"/>
            <a:ext cx="1206436" cy="1124195"/>
          </a:xfrm>
          <a:prstGeom prst="triangle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>
            <a:off x="11350532" y="6337988"/>
            <a:ext cx="575694" cy="536450"/>
          </a:xfrm>
          <a:prstGeom prst="triangle">
            <a:avLst/>
          </a:prstGeom>
          <a:solidFill>
            <a:srgbClr val="2A3246"/>
          </a:solidFill>
          <a:ln>
            <a:noFill/>
          </a:ln>
          <a:effectLst>
            <a:outerShdw blurRad="254000"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 userDrawn="1"/>
        </p:nvSpPr>
        <p:spPr>
          <a:xfrm>
            <a:off x="11792820" y="6135365"/>
            <a:ext cx="266811" cy="248623"/>
          </a:xfrm>
          <a:prstGeom prst="triangle">
            <a:avLst/>
          </a:prstGeom>
          <a:solidFill>
            <a:srgbClr val="BA8F2D"/>
          </a:solidFill>
          <a:ln>
            <a:noFill/>
          </a:ln>
          <a:effectLst>
            <a:outerShdw blurRad="254000"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12892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967196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设计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56825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r.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98279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67699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Landscap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59847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881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24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/>
        </p:nvSpPr>
        <p:spPr>
          <a:xfrm rot="10800000">
            <a:off x="1071898" y="101847"/>
            <a:ext cx="792251" cy="738244"/>
          </a:xfrm>
          <a:prstGeom prst="triangle">
            <a:avLst/>
          </a:prstGeom>
          <a:solidFill>
            <a:srgbClr val="BA8F2D"/>
          </a:solidFill>
          <a:ln>
            <a:noFill/>
          </a:ln>
          <a:effectLst>
            <a:outerShdw blurRad="254000"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>
            <a:off x="5285065" y="15599"/>
            <a:ext cx="462593" cy="860810"/>
          </a:xfrm>
          <a:prstGeom prst="line">
            <a:avLst/>
          </a:prstGeom>
          <a:ln w="19050">
            <a:solidFill>
              <a:srgbClr val="BA8F2D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796482" y="-49558"/>
            <a:ext cx="427655" cy="795795"/>
          </a:xfrm>
          <a:prstGeom prst="line">
            <a:avLst/>
          </a:prstGeom>
          <a:ln w="19050">
            <a:solidFill>
              <a:schemeClr val="accent5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3095898" y="-610951"/>
            <a:ext cx="632219" cy="1176456"/>
          </a:xfrm>
          <a:prstGeom prst="line">
            <a:avLst/>
          </a:prstGeom>
          <a:ln w="19050">
            <a:solidFill>
              <a:srgbClr val="2A3246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0377029" y="4042998"/>
            <a:ext cx="642900" cy="1196331"/>
          </a:xfrm>
          <a:prstGeom prst="line">
            <a:avLst/>
          </a:prstGeom>
          <a:ln w="19050">
            <a:solidFill>
              <a:srgbClr val="BA8F2D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1126371" y="2594146"/>
            <a:ext cx="370003" cy="688515"/>
          </a:xfrm>
          <a:prstGeom prst="line">
            <a:avLst/>
          </a:prstGeom>
          <a:ln w="19050">
            <a:solidFill>
              <a:srgbClr val="2A3246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2092408" y="4290466"/>
            <a:ext cx="501126" cy="932513"/>
          </a:xfrm>
          <a:prstGeom prst="line">
            <a:avLst/>
          </a:prstGeom>
          <a:ln w="19050">
            <a:solidFill>
              <a:srgbClr val="BA8F2D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8580861" y="6307359"/>
            <a:ext cx="501126" cy="932513"/>
          </a:xfrm>
          <a:prstGeom prst="line">
            <a:avLst/>
          </a:prstGeom>
          <a:ln w="19050">
            <a:solidFill>
              <a:srgbClr val="2A3246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433992" y="6190978"/>
            <a:ext cx="501126" cy="932513"/>
          </a:xfrm>
          <a:prstGeom prst="line">
            <a:avLst/>
          </a:prstGeom>
          <a:ln w="19050">
            <a:solidFill>
              <a:srgbClr val="2A3246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750810" y="3649515"/>
            <a:ext cx="388492" cy="722920"/>
          </a:xfrm>
          <a:prstGeom prst="line">
            <a:avLst/>
          </a:prstGeom>
          <a:ln w="19050">
            <a:solidFill>
              <a:srgbClr val="2A3246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2032896" y="985661"/>
            <a:ext cx="7381070" cy="377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accent5"/>
                </a:solidFill>
                <a:effectLst>
                  <a:outerShdw blurRad="127000" dist="38100" dir="2700000" algn="tl">
                    <a:srgbClr val="000000">
                      <a:alpha val="20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上海海洋大学</a:t>
            </a:r>
            <a:endParaRPr lang="en-US" altLang="zh-CN" sz="8000" dirty="0">
              <a:solidFill>
                <a:schemeClr val="accent5"/>
              </a:solidFill>
              <a:effectLst>
                <a:outerShdw blurRad="127000" dist="38100" dir="2700000" algn="tl">
                  <a:srgbClr val="000000">
                    <a:alpha val="20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algn="ctr"/>
            <a:r>
              <a:rPr lang="zh-CN" altLang="en-US" sz="8000" dirty="0">
                <a:solidFill>
                  <a:schemeClr val="accent5"/>
                </a:solidFill>
                <a:effectLst>
                  <a:outerShdw blurRad="127000" dist="38100" dir="2700000" algn="tl">
                    <a:srgbClr val="000000">
                      <a:alpha val="20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校园疫情防控</a:t>
            </a:r>
            <a:endParaRPr lang="en-US" altLang="zh-CN" sz="8000" dirty="0">
              <a:solidFill>
                <a:schemeClr val="accent5"/>
              </a:solidFill>
              <a:effectLst>
                <a:outerShdw blurRad="127000" dist="38100" dir="2700000" algn="tl">
                  <a:srgbClr val="000000">
                    <a:alpha val="20000"/>
                  </a:srgbClr>
                </a:outerShdw>
              </a:effectLst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 algn="ctr"/>
            <a:r>
              <a:rPr lang="zh-CN" altLang="en-US" sz="8000" dirty="0">
                <a:solidFill>
                  <a:schemeClr val="accent5"/>
                </a:solidFill>
                <a:effectLst>
                  <a:outerShdw blurRad="127000" dist="38100" dir="2700000" algn="tl">
                    <a:srgbClr val="000000">
                      <a:alpha val="20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学生须知</a:t>
            </a:r>
          </a:p>
        </p:txBody>
      </p:sp>
      <p:sp>
        <p:nvSpPr>
          <p:cNvPr id="39" name="圆角矩形 38"/>
          <p:cNvSpPr/>
          <p:nvPr/>
        </p:nvSpPr>
        <p:spPr>
          <a:xfrm>
            <a:off x="3213384" y="5395793"/>
            <a:ext cx="5513538" cy="706914"/>
          </a:xfrm>
          <a:prstGeom prst="roundRect">
            <a:avLst/>
          </a:prstGeom>
          <a:noFill/>
          <a:ln>
            <a:solidFill>
              <a:srgbClr val="BA8F2D"/>
            </a:solidFill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/>
                </a:solidFill>
                <a:effectLst>
                  <a:outerShdw blurRad="12700" dist="12700" dir="2700000" algn="tl">
                    <a:srgbClr val="000000">
                      <a:alpha val="20000"/>
                    </a:srgbClr>
                  </a:outerShdw>
                </a:effectLst>
                <a:latin typeface="思源黑体" panose="020B0500000000000000" pitchFamily="34" charset="-122"/>
                <a:ea typeface="思源黑体" panose="020B0500000000000000" pitchFamily="34" charset="-122"/>
              </a:rPr>
              <a:t>共青团上海海洋大学委员会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7AE08B21-7BE9-4EF0-93A0-D6E709FAC4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05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1" presetClass="entr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7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5" grpId="0"/>
      <p:bldP spid="3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22CC97A6-BF9C-4064-A0BE-D7C443155393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F9E744D-4AD1-46C0-A257-30B6F906A3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id="{1F983082-4E67-4008-B6EC-5BFE1ECA4E8B}"/>
              </a:ext>
            </a:extLst>
          </p:cNvPr>
          <p:cNvSpPr/>
          <p:nvPr/>
        </p:nvSpPr>
        <p:spPr>
          <a:xfrm>
            <a:off x="1354182" y="1950720"/>
            <a:ext cx="10071463" cy="234257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zh-CN" altLang="en-US" sz="72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祝健康快乐，学业有成</a:t>
            </a:r>
            <a:r>
              <a:rPr lang="zh-CN" altLang="en-US" sz="66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！</a:t>
            </a:r>
            <a:endParaRPr lang="zh-CN" altLang="en-US" b="1" strike="noStrike" noProof="1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897955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789667" y="3340525"/>
            <a:ext cx="10363200" cy="2264851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．摘戴口罩前，要保持双手洁净，尽量不触碰口罩内侧，以免手上细菌污染口罩；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．不要重复使用一次性口罩，最好每隔</a:t>
            </a: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－</a:t>
            </a: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4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小时更换一次。当口罩受潮或被分泌物污染，应及时丢弃，更换新的清洁且干燥的口罩；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．一定要使口罩与面部有良好的密合。简单的试验方法是：戴上口罩后，用力呼气，空气不能从口罩边缘漏出；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4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．不要用手去挤压口罩。即使是</a:t>
            </a: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N95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或</a:t>
            </a: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KN95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口罩，也只能把病毒隔离在口罩表层，如果用手挤压口罩，使得病毒随飞沫湿透口罩，就会增加病毒感染的概率。</a:t>
            </a:r>
            <a:endParaRPr lang="zh-CN" altLang="en-US" sz="1600" dirty="0">
              <a:solidFill>
                <a:srgbClr val="2A3246"/>
              </a:solidFill>
              <a:latin typeface="Aa楷体" panose="02000500000000000000" pitchFamily="2" charset="-122"/>
              <a:ea typeface="Aa楷体" panose="02000500000000000000" pitchFamily="2" charset="-122"/>
              <a:cs typeface="Aa楷体" panose="02000500000000000000" pitchFamily="2" charset="-122"/>
              <a:sym typeface="+mn-lt"/>
            </a:endParaRPr>
          </a:p>
        </p:txBody>
      </p:sp>
      <p:sp>
        <p:nvSpPr>
          <p:cNvPr id="32" name="TextBox 7">
            <a:extLst>
              <a:ext uri="{FF2B5EF4-FFF2-40B4-BE49-F238E27FC236}">
                <a16:creationId xmlns:a16="http://schemas.microsoft.com/office/drawing/2014/main" id="{8DE6CD62-A5CF-42EF-B6BB-0447C20B7252}"/>
              </a:ext>
            </a:extLst>
          </p:cNvPr>
          <p:cNvSpPr txBox="1"/>
          <p:nvPr/>
        </p:nvSpPr>
        <p:spPr>
          <a:xfrm>
            <a:off x="789667" y="2751564"/>
            <a:ext cx="294041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佩戴口罩的注意事项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4020161" y="503312"/>
            <a:ext cx="3881718" cy="700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秋冬防疫“三件套”</a:t>
            </a:r>
          </a:p>
        </p:txBody>
      </p:sp>
      <p:pic>
        <p:nvPicPr>
          <p:cNvPr id="26" name="图片 3" descr="微信图片_20201129095438">
            <a:extLst>
              <a:ext uri="{FF2B5EF4-FFF2-40B4-BE49-F238E27FC236}">
                <a16:creationId xmlns:a16="http://schemas.microsoft.com/office/drawing/2014/main" id="{AE0229C9-6293-458D-96E9-02D97ADE9BF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68886" t="39164" r="10616" b="16137"/>
          <a:stretch/>
        </p:blipFill>
        <p:spPr>
          <a:xfrm>
            <a:off x="7902397" y="1103898"/>
            <a:ext cx="1425388" cy="174811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3" descr="微信图片_20201129095438">
            <a:extLst>
              <a:ext uri="{FF2B5EF4-FFF2-40B4-BE49-F238E27FC236}">
                <a16:creationId xmlns:a16="http://schemas.microsoft.com/office/drawing/2014/main" id="{C23095AD-0B43-4B62-904B-F7CB813B8C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41346" t="40326" r="37739" b="17170"/>
          <a:stretch/>
        </p:blipFill>
        <p:spPr>
          <a:xfrm>
            <a:off x="5153925" y="1152411"/>
            <a:ext cx="1454418" cy="1662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" name="图片 3" descr="微信图片_20201129095438">
            <a:extLst>
              <a:ext uri="{FF2B5EF4-FFF2-40B4-BE49-F238E27FC236}">
                <a16:creationId xmlns:a16="http://schemas.microsoft.com/office/drawing/2014/main" id="{27078A16-BEF7-4510-83B1-D9615116ED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2163" t="39892" r="66822" b="18358"/>
          <a:stretch/>
        </p:blipFill>
        <p:spPr>
          <a:xfrm>
            <a:off x="2749821" y="1152411"/>
            <a:ext cx="1461396" cy="1632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546A7BE2-C564-4523-9FAF-AEFB016EFDA2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2F0B95EE-4FA6-49BE-8A40-A117F11E7C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111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>
            <a:extLst>
              <a:ext uri="{FF2B5EF4-FFF2-40B4-BE49-F238E27FC236}">
                <a16:creationId xmlns:a16="http://schemas.microsoft.com/office/drawing/2014/main" id="{503E0C68-DA60-417A-94AF-3E2A39D1D51A}"/>
              </a:ext>
            </a:extLst>
          </p:cNvPr>
          <p:cNvSpPr txBox="1"/>
          <p:nvPr/>
        </p:nvSpPr>
        <p:spPr>
          <a:xfrm>
            <a:off x="789667" y="3340525"/>
            <a:ext cx="10363200" cy="2264851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．洗勤手，做好手部卫生，尽量避免直接接触公共设施，接触后及时流动水洗手。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．进入校内公共场所（宿舍、教室、食堂、图书馆、校医院等）需戴口罩。</a:t>
            </a:r>
            <a:endParaRPr lang="en-US" altLang="zh-CN" sz="1600" dirty="0">
              <a:solidFill>
                <a:srgbClr val="686769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．在校期间每天需测量体温，对返校后出现发热或有疑似症状师生严格进行隔离观察，及时上报，要求迅速处置，做到早发现、早报告、早隔离、早治疗。</a:t>
            </a:r>
          </a:p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4</a:t>
            </a:r>
            <a:r>
              <a:rPr lang="zh-CN" altLang="en-US" sz="1600" dirty="0">
                <a:solidFill>
                  <a:srgbClr val="68676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．保持个人宿舍内卫生，开窗通风，及时清理垃圾，对宿舍内进行消毒剂消毒，定期晾晒被褥，养成良好个人卫生习惯，个人用品不交叉使用。禁止宿舍之间相互交流、聚集。</a:t>
            </a:r>
          </a:p>
        </p:txBody>
      </p:sp>
      <p:sp>
        <p:nvSpPr>
          <p:cNvPr id="32" name="TextBox 7">
            <a:extLst>
              <a:ext uri="{FF2B5EF4-FFF2-40B4-BE49-F238E27FC236}">
                <a16:creationId xmlns:a16="http://schemas.microsoft.com/office/drawing/2014/main" id="{8DE6CD62-A5CF-42EF-B6BB-0447C20B7252}"/>
              </a:ext>
            </a:extLst>
          </p:cNvPr>
          <p:cNvSpPr txBox="1"/>
          <p:nvPr/>
        </p:nvSpPr>
        <p:spPr>
          <a:xfrm>
            <a:off x="789667" y="2751564"/>
            <a:ext cx="294041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个人卫生的注意事项</a:t>
            </a:r>
            <a:endParaRPr lang="en-US" altLang="zh-CN" sz="2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7" name="矩形 16"/>
          <p:cNvSpPr/>
          <p:nvPr userDrawn="1"/>
        </p:nvSpPr>
        <p:spPr>
          <a:xfrm>
            <a:off x="4020161" y="503312"/>
            <a:ext cx="3881718" cy="700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秋冬防疫“三件套”</a:t>
            </a:r>
          </a:p>
        </p:txBody>
      </p:sp>
      <p:pic>
        <p:nvPicPr>
          <p:cNvPr id="26" name="图片 3" descr="微信图片_20201129095438">
            <a:extLst>
              <a:ext uri="{FF2B5EF4-FFF2-40B4-BE49-F238E27FC236}">
                <a16:creationId xmlns:a16="http://schemas.microsoft.com/office/drawing/2014/main" id="{AE0229C9-6293-458D-96E9-02D97ADE9BF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68886" t="39164" r="10616" b="16137"/>
          <a:stretch/>
        </p:blipFill>
        <p:spPr>
          <a:xfrm>
            <a:off x="7902397" y="1103898"/>
            <a:ext cx="1425388" cy="174811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3" descr="微信图片_20201129095438">
            <a:extLst>
              <a:ext uri="{FF2B5EF4-FFF2-40B4-BE49-F238E27FC236}">
                <a16:creationId xmlns:a16="http://schemas.microsoft.com/office/drawing/2014/main" id="{C23095AD-0B43-4B62-904B-F7CB813B8C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41346" t="40326" r="37739" b="17170"/>
          <a:stretch/>
        </p:blipFill>
        <p:spPr>
          <a:xfrm>
            <a:off x="5153925" y="1152411"/>
            <a:ext cx="1454418" cy="1662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" name="图片 3" descr="微信图片_20201129095438">
            <a:extLst>
              <a:ext uri="{FF2B5EF4-FFF2-40B4-BE49-F238E27FC236}">
                <a16:creationId xmlns:a16="http://schemas.microsoft.com/office/drawing/2014/main" id="{27078A16-BEF7-4510-83B1-D9615116ED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2163" t="39892" r="66822" b="18358"/>
          <a:stretch/>
        </p:blipFill>
        <p:spPr>
          <a:xfrm>
            <a:off x="2749821" y="1152411"/>
            <a:ext cx="1461396" cy="1632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546A7BE2-C564-4523-9FAF-AEFB016EFDA2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2F0B95EE-4FA6-49BE-8A40-A117F11E7C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14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C504F8-92B9-44A8-B756-C32F7B19DB89}"/>
              </a:ext>
            </a:extLst>
          </p:cNvPr>
          <p:cNvSpPr/>
          <p:nvPr/>
        </p:nvSpPr>
        <p:spPr>
          <a:xfrm>
            <a:off x="4002743" y="6916"/>
            <a:ext cx="3881718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秋冬防疫五还要</a:t>
            </a:r>
          </a:p>
        </p:txBody>
      </p:sp>
      <p:pic>
        <p:nvPicPr>
          <p:cNvPr id="18" name="图片 2" descr="微信图片_20201129095446">
            <a:extLst>
              <a:ext uri="{FF2B5EF4-FFF2-40B4-BE49-F238E27FC236}">
                <a16:creationId xmlns:a16="http://schemas.microsoft.com/office/drawing/2014/main" id="{1D89D164-A26E-47B3-94FB-49B80B953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7602" t="34696" r="6692" b="18075"/>
          <a:stretch/>
        </p:blipFill>
        <p:spPr>
          <a:xfrm>
            <a:off x="2483224" y="561128"/>
            <a:ext cx="6985604" cy="21658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A9FB1E83-2CB6-4FB4-8C02-287154A6F0F7}"/>
              </a:ext>
            </a:extLst>
          </p:cNvPr>
          <p:cNvSpPr/>
          <p:nvPr/>
        </p:nvSpPr>
        <p:spPr>
          <a:xfrm>
            <a:off x="2353438" y="2744439"/>
            <a:ext cx="2806689" cy="503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fontAlgn="base"/>
            <a:r>
              <a:rPr lang="zh-CN" altLang="en-US" sz="2000" b="1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必须佩戴口罩的情况：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61D4731-8959-4B24-AFC0-12BB200AD2CD}"/>
              </a:ext>
            </a:extLst>
          </p:cNvPr>
          <p:cNvSpPr/>
          <p:nvPr/>
        </p:nvSpPr>
        <p:spPr>
          <a:xfrm>
            <a:off x="2381884" y="4833250"/>
            <a:ext cx="3148066" cy="657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15900"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strike="noStrike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原则上</a:t>
            </a:r>
            <a:r>
              <a:rPr lang="zh-CN" altLang="en-US" sz="1600" b="1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由同学们</a:t>
            </a:r>
            <a:r>
              <a:rPr lang="zh-CN" altLang="en-US" sz="1600" b="1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自行准备</a:t>
            </a:r>
            <a:r>
              <a:rPr lang="zh-CN" altLang="en-US" sz="1600" b="1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口罩</a:t>
            </a:r>
            <a:r>
              <a:rPr lang="zh-CN" altLang="en-US" sz="1600" b="1" strike="noStrike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indent="215900" algn="l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strike="noStrike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校内便利店有</a:t>
            </a:r>
            <a:r>
              <a:rPr lang="zh-CN" altLang="en-US" sz="1600" b="1" strike="noStrike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平价口罩</a:t>
            </a:r>
            <a:r>
              <a:rPr lang="zh-CN" altLang="en-US" sz="1600" b="1" strike="noStrike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出售。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F084D8BA-4B23-4EC8-AE08-3628313A69BD}"/>
              </a:ext>
            </a:extLst>
          </p:cNvPr>
          <p:cNvGrpSpPr/>
          <p:nvPr/>
        </p:nvGrpSpPr>
        <p:grpSpPr>
          <a:xfrm>
            <a:off x="2531944" y="3245485"/>
            <a:ext cx="3462723" cy="1542808"/>
            <a:chOff x="2743257" y="1580894"/>
            <a:chExt cx="3462723" cy="1542808"/>
          </a:xfrm>
          <a:solidFill>
            <a:schemeClr val="accent5"/>
          </a:solidFill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35215C83-62CB-4672-91B1-40B1D1E8E311}"/>
                </a:ext>
              </a:extLst>
            </p:cNvPr>
            <p:cNvSpPr/>
            <p:nvPr/>
          </p:nvSpPr>
          <p:spPr>
            <a:xfrm>
              <a:off x="2743257" y="1580894"/>
              <a:ext cx="1615841" cy="15428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base"/>
              <a:r>
                <a:rPr lang="zh-CN" altLang="en-US" sz="1600" b="1" strike="noStrike" noProof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进出学院接受检查均需佩戴口罩</a:t>
              </a: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739D6DC9-22C2-4B5B-9AB8-5ACA2D8CA4E4}"/>
                </a:ext>
              </a:extLst>
            </p:cNvPr>
            <p:cNvSpPr/>
            <p:nvPr/>
          </p:nvSpPr>
          <p:spPr>
            <a:xfrm>
              <a:off x="4573610" y="1580894"/>
              <a:ext cx="1632370" cy="15428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zh-CN" altLang="en-US" sz="1600" b="1" strike="noStrike" noProof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有发热、鼻塞、流涕、咳嗽等症状的师生员工应佩戴口罩并及时就医</a:t>
              </a:r>
            </a:p>
          </p:txBody>
        </p:sp>
      </p:grpSp>
      <p:sp>
        <p:nvSpPr>
          <p:cNvPr id="27" name="任意多边形: 形状 26">
            <a:extLst>
              <a:ext uri="{FF2B5EF4-FFF2-40B4-BE49-F238E27FC236}">
                <a16:creationId xmlns:a16="http://schemas.microsoft.com/office/drawing/2014/main" id="{C2F7F615-40B4-4E8F-8A89-9C89B08CA24F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C3850571-82C8-4E17-8668-0E22C593C6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332067BA-5345-4EF3-BF54-A73D70F9442A}"/>
              </a:ext>
            </a:extLst>
          </p:cNvPr>
          <p:cNvSpPr/>
          <p:nvPr/>
        </p:nvSpPr>
        <p:spPr>
          <a:xfrm>
            <a:off x="6143207" y="3249838"/>
            <a:ext cx="1632370" cy="15428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乘坐</a:t>
            </a:r>
            <a:endParaRPr lang="en-US" altLang="zh-CN" sz="1600" b="1" strike="noStrike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 fontAlgn="base"/>
            <a:r>
              <a: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公共交通时（公交车、地铁等）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9835DC47-12DA-44B3-93F1-50B2C3B67052}"/>
              </a:ext>
            </a:extLst>
          </p:cNvPr>
          <p:cNvSpPr/>
          <p:nvPr/>
        </p:nvSpPr>
        <p:spPr>
          <a:xfrm>
            <a:off x="7889275" y="3236773"/>
            <a:ext cx="1632370" cy="15428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校内人员密集场所（教室、图书馆</a:t>
            </a:r>
            <a:r>
              <a:rPr lang="zh-CN" altLang="en-US" sz="1600" b="1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、食堂</a:t>
            </a:r>
            <a:r>
              <a: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等）</a:t>
            </a:r>
          </a:p>
        </p:txBody>
      </p:sp>
    </p:spTree>
    <p:extLst>
      <p:ext uri="{BB962C8B-B14F-4D97-AF65-F5344CB8AC3E}">
        <p14:creationId xmlns:p14="http://schemas.microsoft.com/office/powerpoint/2010/main" val="13723973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C504F8-92B9-44A8-B756-C32F7B19DB89}"/>
              </a:ext>
            </a:extLst>
          </p:cNvPr>
          <p:cNvSpPr/>
          <p:nvPr/>
        </p:nvSpPr>
        <p:spPr>
          <a:xfrm>
            <a:off x="4002743" y="189805"/>
            <a:ext cx="3881718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秋冬防疫五还要</a:t>
            </a:r>
          </a:p>
        </p:txBody>
      </p:sp>
      <p:pic>
        <p:nvPicPr>
          <p:cNvPr id="18" name="图片 2" descr="微信图片_20201129095446">
            <a:extLst>
              <a:ext uri="{FF2B5EF4-FFF2-40B4-BE49-F238E27FC236}">
                <a16:creationId xmlns:a16="http://schemas.microsoft.com/office/drawing/2014/main" id="{1D89D164-A26E-47B3-94FB-49B80B953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7602" t="34696" r="6692" b="18075"/>
          <a:stretch/>
        </p:blipFill>
        <p:spPr>
          <a:xfrm>
            <a:off x="2483224" y="761435"/>
            <a:ext cx="6985604" cy="216589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FA0281FD-0BF2-4EC7-A0A1-F1A25853F6CC}"/>
              </a:ext>
            </a:extLst>
          </p:cNvPr>
          <p:cNvGrpSpPr/>
          <p:nvPr/>
        </p:nvGrpSpPr>
        <p:grpSpPr>
          <a:xfrm>
            <a:off x="2143514" y="2764689"/>
            <a:ext cx="1617355" cy="612976"/>
            <a:chOff x="3500430" y="962014"/>
            <a:chExt cx="1617355" cy="612976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A229C0F8-6966-429A-A74C-76698B8B3D71}"/>
                </a:ext>
              </a:extLst>
            </p:cNvPr>
            <p:cNvGrpSpPr/>
            <p:nvPr/>
          </p:nvGrpSpPr>
          <p:grpSpPr>
            <a:xfrm>
              <a:off x="3500430" y="962014"/>
              <a:ext cx="1617355" cy="612976"/>
              <a:chOff x="3500430" y="962014"/>
              <a:chExt cx="1617355" cy="612976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3786E54D-72F1-4F75-8DDD-3E572300B7AA}"/>
                  </a:ext>
                </a:extLst>
              </p:cNvPr>
              <p:cNvSpPr/>
              <p:nvPr/>
            </p:nvSpPr>
            <p:spPr>
              <a:xfrm>
                <a:off x="3500430" y="1142990"/>
                <a:ext cx="45719" cy="4320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左右箭头 6">
                <a:extLst>
                  <a:ext uri="{FF2B5EF4-FFF2-40B4-BE49-F238E27FC236}">
                    <a16:creationId xmlns:a16="http://schemas.microsoft.com/office/drawing/2014/main" id="{3CEC1809-3CF1-41CC-A294-73D025F1F6E4}"/>
                  </a:ext>
                </a:extLst>
              </p:cNvPr>
              <p:cNvSpPr/>
              <p:nvPr/>
            </p:nvSpPr>
            <p:spPr>
              <a:xfrm>
                <a:off x="3594728" y="1428742"/>
                <a:ext cx="1428760" cy="72000"/>
              </a:xfrm>
              <a:prstGeom prst="leftRightArrow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109E4AA3-90BF-40FA-A3D8-B9BA73E690C8}"/>
                  </a:ext>
                </a:extLst>
              </p:cNvPr>
              <p:cNvSpPr/>
              <p:nvPr/>
            </p:nvSpPr>
            <p:spPr>
              <a:xfrm>
                <a:off x="5072066" y="1142990"/>
                <a:ext cx="45719" cy="43200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TextBox 9">
                <a:extLst>
                  <a:ext uri="{FF2B5EF4-FFF2-40B4-BE49-F238E27FC236}">
                    <a16:creationId xmlns:a16="http://schemas.microsoft.com/office/drawing/2014/main" id="{205949D0-BCDD-47E7-BA5E-FCB0968B4026}"/>
                  </a:ext>
                </a:extLst>
              </p:cNvPr>
              <p:cNvSpPr txBox="1"/>
              <p:nvPr/>
            </p:nvSpPr>
            <p:spPr>
              <a:xfrm>
                <a:off x="3880480" y="962014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rgbClr val="C00000"/>
                    </a:solidFill>
                  </a:rPr>
                  <a:t>1m</a:t>
                </a:r>
                <a:endParaRPr lang="zh-CN" alt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4" name="左大括号 13">
              <a:extLst>
                <a:ext uri="{FF2B5EF4-FFF2-40B4-BE49-F238E27FC236}">
                  <a16:creationId xmlns:a16="http://schemas.microsoft.com/office/drawing/2014/main" id="{A365AB33-38D9-4039-8D1F-26524430D499}"/>
                </a:ext>
              </a:extLst>
            </p:cNvPr>
            <p:cNvSpPr/>
            <p:nvPr/>
          </p:nvSpPr>
          <p:spPr>
            <a:xfrm rot="5400000">
              <a:off x="4237669" y="695312"/>
              <a:ext cx="142876" cy="1285884"/>
            </a:xfrm>
            <a:prstGeom prst="lef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4376791B-9ABF-4E2A-AD53-AD6246CD0336}"/>
              </a:ext>
            </a:extLst>
          </p:cNvPr>
          <p:cNvSpPr/>
          <p:nvPr/>
        </p:nvSpPr>
        <p:spPr>
          <a:xfrm>
            <a:off x="1999398" y="3406343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保持一米社交距离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18225F35-EC25-487E-9D18-852E5FAD6851}"/>
              </a:ext>
            </a:extLst>
          </p:cNvPr>
          <p:cNvGrpSpPr/>
          <p:nvPr/>
        </p:nvGrpSpPr>
        <p:grpSpPr>
          <a:xfrm>
            <a:off x="1811383" y="3900615"/>
            <a:ext cx="8809078" cy="1542808"/>
            <a:chOff x="107151" y="2571750"/>
            <a:chExt cx="8809078" cy="1542808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FF09569-9FCE-4979-9F99-94D35997DCA4}"/>
                </a:ext>
              </a:extLst>
            </p:cNvPr>
            <p:cNvSpPr/>
            <p:nvPr/>
          </p:nvSpPr>
          <p:spPr>
            <a:xfrm>
              <a:off x="107151" y="2571750"/>
              <a:ext cx="1250139" cy="154280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600" b="1" noProof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非必要不组织大型活动</a:t>
              </a:r>
              <a:endPara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0A1B8740-9C9B-4455-8B78-582C2EA2361D}"/>
                </a:ext>
              </a:extLst>
            </p:cNvPr>
            <p:cNvSpPr/>
            <p:nvPr/>
          </p:nvSpPr>
          <p:spPr>
            <a:xfrm>
              <a:off x="1414440" y="2571750"/>
              <a:ext cx="1643074" cy="154280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600" b="1" noProof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室内会议等活动参加人员不得超过总容量的</a:t>
              </a:r>
              <a:r>
                <a:rPr lang="en-US" altLang="zh-CN" sz="1600" b="1" noProof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70%</a:t>
              </a:r>
              <a:r>
                <a:rPr lang="zh-CN" altLang="en-US" sz="1600" b="1" noProof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且间隔就坐</a:t>
              </a:r>
              <a:endPara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E9537188-18EB-4B38-AA39-0A514246B399}"/>
                </a:ext>
              </a:extLst>
            </p:cNvPr>
            <p:cNvSpPr/>
            <p:nvPr/>
          </p:nvSpPr>
          <p:spPr>
            <a:xfrm>
              <a:off x="3114664" y="2571750"/>
              <a:ext cx="1214446" cy="154280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非必要不离校</a:t>
              </a:r>
              <a:endPara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2A04D913-32C5-4FB1-8C42-788DD726F7FC}"/>
                </a:ext>
              </a:extLst>
            </p:cNvPr>
            <p:cNvSpPr/>
            <p:nvPr/>
          </p:nvSpPr>
          <p:spPr>
            <a:xfrm>
              <a:off x="4386260" y="2571750"/>
              <a:ext cx="1413902" cy="154280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不聚集</a:t>
              </a:r>
              <a:r>
                <a:rPr lang="en-US" altLang="zh-CN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、</a:t>
              </a:r>
            </a:p>
            <a:p>
              <a:pPr algn="ctr"/>
              <a:r>
                <a:rPr lang="en-US" altLang="zh-CN" sz="16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不窜门</a:t>
              </a:r>
              <a:endPara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4CA37122-8698-4B41-A58F-54D2DF25513F}"/>
                </a:ext>
              </a:extLst>
            </p:cNvPr>
            <p:cNvSpPr/>
            <p:nvPr/>
          </p:nvSpPr>
          <p:spPr>
            <a:xfrm>
              <a:off x="5872170" y="2571750"/>
              <a:ext cx="1543291" cy="154280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鼓励自带餐具，错峰就餐</a:t>
              </a:r>
              <a:endPara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574553FA-A93A-4698-96F3-46DCF0BD11D9}"/>
                </a:ext>
              </a:extLst>
            </p:cNvPr>
            <p:cNvSpPr/>
            <p:nvPr/>
          </p:nvSpPr>
          <p:spPr>
            <a:xfrm>
              <a:off x="7487469" y="2571750"/>
              <a:ext cx="1428760" cy="154280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16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公共场所应开尽开，图书馆阅览室预约后进入</a:t>
              </a:r>
              <a:endParaRPr lang="zh-CN" altLang="en-US" sz="1600" b="1" strike="noStrike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id="{28682B4A-0B50-42C0-9A01-091DCC946C70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7" name="图片 36">
            <a:extLst>
              <a:ext uri="{FF2B5EF4-FFF2-40B4-BE49-F238E27FC236}">
                <a16:creationId xmlns:a16="http://schemas.microsoft.com/office/drawing/2014/main" id="{39FAE5E4-6B10-411A-AD54-153175CD87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0090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C504F8-92B9-44A8-B756-C32F7B19DB89}"/>
              </a:ext>
            </a:extLst>
          </p:cNvPr>
          <p:cNvSpPr/>
          <p:nvPr/>
        </p:nvSpPr>
        <p:spPr>
          <a:xfrm>
            <a:off x="4002743" y="189805"/>
            <a:ext cx="3881718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秋冬防疫五还要</a:t>
            </a:r>
          </a:p>
        </p:txBody>
      </p:sp>
      <p:pic>
        <p:nvPicPr>
          <p:cNvPr id="18" name="图片 2" descr="微信图片_20201129095446">
            <a:extLst>
              <a:ext uri="{FF2B5EF4-FFF2-40B4-BE49-F238E27FC236}">
                <a16:creationId xmlns:a16="http://schemas.microsoft.com/office/drawing/2014/main" id="{1D89D164-A26E-47B3-94FB-49B80B953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7602" t="34696" r="6692" b="18075"/>
          <a:stretch/>
        </p:blipFill>
        <p:spPr>
          <a:xfrm>
            <a:off x="2483224" y="787562"/>
            <a:ext cx="6985604" cy="21658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22CC97A6-BF9C-4064-A0BE-D7C443155393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3A03FCA-08E9-4A7B-94E6-797DEDBE4FF7}"/>
              </a:ext>
            </a:extLst>
          </p:cNvPr>
          <p:cNvSpPr/>
          <p:nvPr/>
        </p:nvSpPr>
        <p:spPr>
          <a:xfrm>
            <a:off x="1088572" y="3175269"/>
            <a:ext cx="9736180" cy="23034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50000"/>
              </a:lnSpc>
              <a:buClrTx/>
              <a:buSzTx/>
              <a:buFontTx/>
            </a:pPr>
            <a:r>
              <a:rPr lang="zh-CN" altLang="en-US" sz="16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做好通风。</a:t>
            </a:r>
            <a:r>
              <a:rPr lang="en-US" altLang="zh-CN" sz="1600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学生寝室、实验室等室内经常开窗通风，保持空气流通。每日至少 3 次，每次 30min 以上</a:t>
            </a:r>
            <a:r>
              <a:rPr lang="zh-CN" altLang="en-US" sz="1600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en-US" altLang="zh-CN" sz="1600" b="1" strike="noStrike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50000"/>
              </a:lnSpc>
            </a:pPr>
            <a:r>
              <a:rPr lang="zh-CN" altLang="en-US" sz="16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空调使用。</a:t>
            </a:r>
            <a:r>
              <a:rPr lang="zh-CN" altLang="en-US" sz="1600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学校的空调都没有新风系统，建议尽量不开启空调。如必须开启，要做好相应的通风。</a:t>
            </a:r>
            <a:endParaRPr lang="en-US" altLang="zh-CN" sz="1600" b="1" strike="noStrike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50000"/>
              </a:lnSpc>
            </a:pPr>
            <a:r>
              <a:rPr lang="zh-CN" altLang="en-US" sz="16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消毒要求。</a:t>
            </a:r>
            <a:r>
              <a:rPr lang="en-US" altLang="zh-CN" sz="1600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学生寝室、实验室等室内</a:t>
            </a:r>
            <a:r>
              <a:rPr lang="zh-CN" altLang="en-US" sz="1600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自行配置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250mg/L 含氯消毒液，</a:t>
            </a:r>
            <a:r>
              <a:rPr lang="zh-CN" altLang="en-US" sz="1600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用喷壶对物体表面喷洒消毒。经常触摸的物体表面每天2-3次。公共区域由物业统一消毒。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AC0186CE-49C8-421A-B9C8-A762664B00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6638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C504F8-92B9-44A8-B756-C32F7B19DB89}"/>
              </a:ext>
            </a:extLst>
          </p:cNvPr>
          <p:cNvSpPr/>
          <p:nvPr/>
        </p:nvSpPr>
        <p:spPr>
          <a:xfrm>
            <a:off x="4002743" y="189805"/>
            <a:ext cx="3881718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秋冬防疫五还要</a:t>
            </a:r>
          </a:p>
        </p:txBody>
      </p:sp>
      <p:pic>
        <p:nvPicPr>
          <p:cNvPr id="18" name="图片 2" descr="微信图片_20201129095446">
            <a:extLst>
              <a:ext uri="{FF2B5EF4-FFF2-40B4-BE49-F238E27FC236}">
                <a16:creationId xmlns:a16="http://schemas.microsoft.com/office/drawing/2014/main" id="{1D89D164-A26E-47B3-94FB-49B80B953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7602" t="34696" r="6692" b="18075"/>
          <a:stretch/>
        </p:blipFill>
        <p:spPr>
          <a:xfrm>
            <a:off x="2483224" y="787562"/>
            <a:ext cx="6985604" cy="21658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22CC97A6-BF9C-4064-A0BE-D7C443155393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99BDB83-10E0-4C45-B635-24196F303769}"/>
              </a:ext>
            </a:extLst>
          </p:cNvPr>
          <p:cNvSpPr/>
          <p:nvPr/>
        </p:nvSpPr>
        <p:spPr>
          <a:xfrm>
            <a:off x="1123406" y="2983632"/>
            <a:ext cx="9483634" cy="6652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zh-CN" altLang="en-US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咳嗽喷嚏还要遮。</a:t>
            </a:r>
            <a:r>
              <a:rPr lang="zh-CN" altLang="en-US" sz="1800" b="1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用纸巾或袖口或屈肘将口鼻完全遮住，并及时洗手。</a:t>
            </a:r>
            <a:endParaRPr lang="zh-CN" altLang="en-US" b="1" strike="noStrike" noProof="1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4233780-768D-4750-8DB1-C7DE68A4F9BF}"/>
              </a:ext>
            </a:extLst>
          </p:cNvPr>
          <p:cNvSpPr/>
          <p:nvPr/>
        </p:nvSpPr>
        <p:spPr>
          <a:xfrm>
            <a:off x="1123406" y="3766523"/>
            <a:ext cx="9483634" cy="875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zh-CN" altLang="en-US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日常健康监测</a:t>
            </a:r>
            <a:r>
              <a:rPr lang="zh-CN" altLang="en-US" sz="18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r>
              <a:rPr lang="zh-CN" altLang="en-US" b="1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为落实</a:t>
            </a:r>
            <a:r>
              <a:rPr lang="zh-CN" altLang="en-US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每日两次测量体温</a:t>
            </a:r>
            <a:r>
              <a:rPr lang="zh-CN" altLang="en-US" b="1" strike="noStrike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要求，请同学们配合做好相关工作，出现发热、咳嗽时及时就诊并上报。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E5D59B6-8D83-46FA-9890-5D4842D9811F}"/>
              </a:ext>
            </a:extLst>
          </p:cNvPr>
          <p:cNvSpPr/>
          <p:nvPr/>
        </p:nvSpPr>
        <p:spPr>
          <a:xfrm>
            <a:off x="1123406" y="4793264"/>
            <a:ext cx="9483634" cy="782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zh-CN" altLang="en-US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加强健康巡查。</a:t>
            </a:r>
            <a:r>
              <a:rPr lang="zh-CN" altLang="en-US" b="1" noProof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学生公寓日常体温抽检一直持续到现在，请同学们加强配合。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E92C4E0-7136-4CD1-B73D-B044B909CB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9604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C504F8-92B9-44A8-B756-C32F7B19DB89}"/>
              </a:ext>
            </a:extLst>
          </p:cNvPr>
          <p:cNvSpPr/>
          <p:nvPr/>
        </p:nvSpPr>
        <p:spPr>
          <a:xfrm>
            <a:off x="4002743" y="189805"/>
            <a:ext cx="3881718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秋冬防疫五还要</a:t>
            </a:r>
          </a:p>
        </p:txBody>
      </p:sp>
      <p:pic>
        <p:nvPicPr>
          <p:cNvPr id="18" name="图片 2" descr="微信图片_20201129095446">
            <a:extLst>
              <a:ext uri="{FF2B5EF4-FFF2-40B4-BE49-F238E27FC236}">
                <a16:creationId xmlns:a16="http://schemas.microsoft.com/office/drawing/2014/main" id="{1D89D164-A26E-47B3-94FB-49B80B9530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7602" t="34696" r="6692" b="18075"/>
          <a:stretch/>
        </p:blipFill>
        <p:spPr>
          <a:xfrm>
            <a:off x="2483224" y="787562"/>
            <a:ext cx="6985604" cy="21658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22CC97A6-BF9C-4064-A0BE-D7C443155393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D34199E-3C84-40B9-B90C-24ED80BA0C8D}"/>
              </a:ext>
            </a:extLst>
          </p:cNvPr>
          <p:cNvSpPr/>
          <p:nvPr/>
        </p:nvSpPr>
        <p:spPr>
          <a:xfrm>
            <a:off x="1419497" y="3181924"/>
            <a:ext cx="9353006" cy="200440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b="1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公共区域卫生间均配备了洗手液。</a:t>
            </a:r>
            <a:endParaRPr lang="en-US" altLang="zh-CN" b="1" noProof="1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b="1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教学楼等公共楼宇、各餐厅主要出入口</a:t>
            </a:r>
            <a:r>
              <a:rPr lang="zh-CN" altLang="en-US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配备了免洗洗手液。</a:t>
            </a:r>
            <a:endParaRPr lang="en-US" altLang="zh-CN" b="1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养成习惯，</a:t>
            </a:r>
            <a:r>
              <a:rPr lang="zh-CN" altLang="en-US" sz="1800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避免用双手触摸眼睛和口鼻。</a:t>
            </a:r>
            <a:endParaRPr lang="en-US" altLang="zh-CN" sz="1800" b="1" strike="noStrike" noProof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800" b="1" strike="noStrike" noProof="1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接触完快递、包裹，</a:t>
            </a:r>
            <a:r>
              <a:rPr lang="zh-CN" altLang="en-US" sz="1800" b="1" strike="noStrike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尤其是境外来的快递和包裹后，一定要认真洗手。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F9E744D-4AD1-46C0-A257-30B6F906A3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7838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DDC504F8-92B9-44A8-B756-C32F7B19DB89}"/>
              </a:ext>
            </a:extLst>
          </p:cNvPr>
          <p:cNvSpPr/>
          <p:nvPr/>
        </p:nvSpPr>
        <p:spPr>
          <a:xfrm>
            <a:off x="4197793" y="383402"/>
            <a:ext cx="3881718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b="1" dirty="0">
                <a:solidFill>
                  <a:schemeClr val="accent5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+mn-lt"/>
              </a:rPr>
              <a:t>其他注意事项</a:t>
            </a:r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id="{22CC97A6-BF9C-4064-A0BE-D7C443155393}"/>
              </a:ext>
            </a:extLst>
          </p:cNvPr>
          <p:cNvSpPr/>
          <p:nvPr/>
        </p:nvSpPr>
        <p:spPr bwMode="auto">
          <a:xfrm>
            <a:off x="0" y="5871029"/>
            <a:ext cx="12192000" cy="1012232"/>
          </a:xfrm>
          <a:custGeom>
            <a:avLst/>
            <a:gdLst>
              <a:gd name="connsiteX0" fmla="*/ 2457949 w 12192000"/>
              <a:gd name="connsiteY0" fmla="*/ 0 h 1012232"/>
              <a:gd name="connsiteX1" fmla="*/ 9057549 w 12192000"/>
              <a:gd name="connsiteY1" fmla="*/ 610553 h 1012232"/>
              <a:gd name="connsiteX2" fmla="*/ 12192000 w 12192000"/>
              <a:gd name="connsiteY2" fmla="*/ 305277 h 1012232"/>
              <a:gd name="connsiteX3" fmla="*/ 12192000 w 12192000"/>
              <a:gd name="connsiteY3" fmla="*/ 1012232 h 1012232"/>
              <a:gd name="connsiteX4" fmla="*/ 114300 w 12192000"/>
              <a:gd name="connsiteY4" fmla="*/ 1012232 h 1012232"/>
              <a:gd name="connsiteX5" fmla="*/ 0 w 12192000"/>
              <a:gd name="connsiteY5" fmla="*/ 1012232 h 1012232"/>
              <a:gd name="connsiteX6" fmla="*/ 0 w 12192000"/>
              <a:gd name="connsiteY6" fmla="*/ 160434 h 1012232"/>
              <a:gd name="connsiteX7" fmla="*/ 270087 w 12192000"/>
              <a:gd name="connsiteY7" fmla="*/ 129128 h 1012232"/>
              <a:gd name="connsiteX8" fmla="*/ 2457949 w 12192000"/>
              <a:gd name="connsiteY8" fmla="*/ 0 h 101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012232">
                <a:moveTo>
                  <a:pt x="2457949" y="0"/>
                </a:moveTo>
                <a:cubicBezTo>
                  <a:pt x="4506845" y="0"/>
                  <a:pt x="7360920" y="610553"/>
                  <a:pt x="9057549" y="610553"/>
                </a:cubicBezTo>
                <a:cubicBezTo>
                  <a:pt x="10754179" y="610553"/>
                  <a:pt x="12192000" y="305277"/>
                  <a:pt x="12192000" y="305277"/>
                </a:cubicBezTo>
                <a:cubicBezTo>
                  <a:pt x="12192000" y="1012232"/>
                  <a:pt x="12192000" y="1012232"/>
                  <a:pt x="12192000" y="1012232"/>
                </a:cubicBezTo>
                <a:cubicBezTo>
                  <a:pt x="5290457" y="1012232"/>
                  <a:pt x="1839686" y="1012232"/>
                  <a:pt x="114300" y="1012232"/>
                </a:cubicBezTo>
                <a:lnTo>
                  <a:pt x="0" y="1012232"/>
                </a:lnTo>
                <a:lnTo>
                  <a:pt x="0" y="160434"/>
                </a:lnTo>
                <a:lnTo>
                  <a:pt x="270087" y="129128"/>
                </a:lnTo>
                <a:cubicBezTo>
                  <a:pt x="925321" y="57390"/>
                  <a:pt x="1689613" y="0"/>
                  <a:pt x="24579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solidFill>
                <a:schemeClr val="accent5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7F9E744D-4AD1-46C0-A257-30B6F906A3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3"/>
          <a:stretch/>
        </p:blipFill>
        <p:spPr>
          <a:xfrm>
            <a:off x="0" y="0"/>
            <a:ext cx="2211781" cy="1147739"/>
          </a:xfrm>
          <a:prstGeom prst="rect">
            <a:avLst/>
          </a:prstGeom>
        </p:spPr>
      </p:pic>
      <p:grpSp>
        <p:nvGrpSpPr>
          <p:cNvPr id="7" name="组合 10">
            <a:extLst>
              <a:ext uri="{FF2B5EF4-FFF2-40B4-BE49-F238E27FC236}">
                <a16:creationId xmlns:a16="http://schemas.microsoft.com/office/drawing/2014/main" id="{7A3E8AEF-A7A0-40ED-A618-134984EB4BC9}"/>
              </a:ext>
            </a:extLst>
          </p:cNvPr>
          <p:cNvGrpSpPr/>
          <p:nvPr/>
        </p:nvGrpSpPr>
        <p:grpSpPr>
          <a:xfrm>
            <a:off x="1446166" y="1636202"/>
            <a:ext cx="9509215" cy="4555594"/>
            <a:chOff x="567055" y="1588375"/>
            <a:chExt cx="8116570" cy="3297022"/>
          </a:xfrm>
        </p:grpSpPr>
        <p:pic>
          <p:nvPicPr>
            <p:cNvPr id="8" name="图片 4">
              <a:extLst>
                <a:ext uri="{FF2B5EF4-FFF2-40B4-BE49-F238E27FC236}">
                  <a16:creationId xmlns:a16="http://schemas.microsoft.com/office/drawing/2014/main" id="{EC83B178-1614-43D8-95ED-8A8BCA2BC7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5685" y="2428875"/>
              <a:ext cx="4862195" cy="1915795"/>
            </a:xfrm>
            <a:prstGeom prst="rect">
              <a:avLst/>
            </a:prstGeom>
            <a:noFill/>
            <a:ln w="952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</p:pic>
        <p:sp>
          <p:nvSpPr>
            <p:cNvPr id="10" name="左箭头 5">
              <a:extLst>
                <a:ext uri="{FF2B5EF4-FFF2-40B4-BE49-F238E27FC236}">
                  <a16:creationId xmlns:a16="http://schemas.microsoft.com/office/drawing/2014/main" id="{8F16E83C-DAED-46CF-A247-4D8CBA5BC62F}"/>
                </a:ext>
              </a:extLst>
            </p:cNvPr>
            <p:cNvSpPr/>
            <p:nvPr/>
          </p:nvSpPr>
          <p:spPr>
            <a:xfrm rot="16200000">
              <a:off x="4518317" y="2100917"/>
              <a:ext cx="468000" cy="36000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1" name="左右箭头 6">
              <a:extLst>
                <a:ext uri="{FF2B5EF4-FFF2-40B4-BE49-F238E27FC236}">
                  <a16:creationId xmlns:a16="http://schemas.microsoft.com/office/drawing/2014/main" id="{108C7A00-C960-4E44-BD50-B7DEA8C62DA3}"/>
                </a:ext>
              </a:extLst>
            </p:cNvPr>
            <p:cNvSpPr/>
            <p:nvPr/>
          </p:nvSpPr>
          <p:spPr>
            <a:xfrm>
              <a:off x="2087880" y="1785932"/>
              <a:ext cx="5227320" cy="360000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13" name="圆角矩形 7">
              <a:extLst>
                <a:ext uri="{FF2B5EF4-FFF2-40B4-BE49-F238E27FC236}">
                  <a16:creationId xmlns:a16="http://schemas.microsoft.com/office/drawing/2014/main" id="{51BD0579-DB19-4AFB-8C3F-4E530E76DE32}"/>
                </a:ext>
              </a:extLst>
            </p:cNvPr>
            <p:cNvSpPr/>
            <p:nvPr/>
          </p:nvSpPr>
          <p:spPr>
            <a:xfrm>
              <a:off x="567055" y="1588375"/>
              <a:ext cx="1520825" cy="147129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 fontAlgn="base"/>
              <a:r>
                <a:rPr lang="zh-CN" altLang="en-US" b="1" strike="noStrike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校门继续实行控制性管控，</a:t>
              </a:r>
              <a:r>
                <a:rPr lang="zh-CN" altLang="en-US" b="1" strike="noStrike" noProof="1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非必要不允许外来人员进校。</a:t>
              </a:r>
            </a:p>
          </p:txBody>
        </p:sp>
        <p:sp>
          <p:nvSpPr>
            <p:cNvPr id="14" name="圆角矩形 8">
              <a:extLst>
                <a:ext uri="{FF2B5EF4-FFF2-40B4-BE49-F238E27FC236}">
                  <a16:creationId xmlns:a16="http://schemas.microsoft.com/office/drawing/2014/main" id="{227BBCA9-DF23-4FB0-9C39-A5FDCA0EBDF1}"/>
                </a:ext>
              </a:extLst>
            </p:cNvPr>
            <p:cNvSpPr/>
            <p:nvPr/>
          </p:nvSpPr>
          <p:spPr>
            <a:xfrm>
              <a:off x="7315200" y="1667597"/>
              <a:ext cx="1368425" cy="1392073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 fontAlgn="base"/>
              <a:r>
                <a:rPr lang="zh-CN" altLang="en-US" b="1" strike="noStrike" noProof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进校时配合安保人员</a:t>
              </a:r>
              <a:r>
                <a:rPr lang="zh-CN" altLang="en-US" b="1" strike="noStrike" noProof="1">
                  <a:solidFill>
                    <a:srgbClr val="FFFF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核验一卡通、健康码绿码并测温</a:t>
              </a:r>
            </a:p>
          </p:txBody>
        </p:sp>
        <p:sp>
          <p:nvSpPr>
            <p:cNvPr id="15" name="文本框 10">
              <a:extLst>
                <a:ext uri="{FF2B5EF4-FFF2-40B4-BE49-F238E27FC236}">
                  <a16:creationId xmlns:a16="http://schemas.microsoft.com/office/drawing/2014/main" id="{D0F2221E-1B37-4A0F-BF65-78E12DB8E22F}"/>
                </a:ext>
              </a:extLst>
            </p:cNvPr>
            <p:cNvSpPr txBox="1"/>
            <p:nvPr/>
          </p:nvSpPr>
          <p:spPr>
            <a:xfrm>
              <a:off x="4675853" y="4488815"/>
              <a:ext cx="184759" cy="396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>
                <a:lnSpc>
                  <a:spcPct val="120000"/>
                </a:lnSpc>
                <a:spcAft>
                  <a:spcPts val="0"/>
                </a:spcAft>
              </a:pPr>
              <a:endParaRPr lang="zh-CN" altLang="en-US" b="1" u="sng" spc="150" noProof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410006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180DDAE-8180-43EE-A166-F6A17B7CDD3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内容列表"/>
  <p:tag name="ISPRINGCLOUDFOLDERID" val="0"/>
  <p:tag name="ISPRINGCLOUDFOLDERPATH" val="资源库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跨越年终总结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宽屏</PresentationFormat>
  <Paragraphs>61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Aa楷体</vt:lpstr>
      <vt:lpstr>思源黑体</vt:lpstr>
      <vt:lpstr>微软雅黑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http:/www.ypppt.com</cp:keywords>
  <cp:lastModifiedBy/>
  <cp:revision>1</cp:revision>
  <dcterms:created xsi:type="dcterms:W3CDTF">2019-11-13T05:23:31Z</dcterms:created>
  <dcterms:modified xsi:type="dcterms:W3CDTF">2020-12-01T10:46:00Z</dcterms:modified>
</cp:coreProperties>
</file>